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6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94730"/>
  </p:normalViewPr>
  <p:slideViewPr>
    <p:cSldViewPr snapToGrid="0" snapToObjects="1">
      <p:cViewPr varScale="1">
        <p:scale>
          <a:sx n="96" d="100"/>
          <a:sy n="96" d="100"/>
        </p:scale>
        <p:origin x="1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1138F-D134-DA45-B73A-787EFE808702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4126F-5DA4-F548-8083-607672AFE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graphs using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4126F-5DA4-F548-8083-607672AFE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island 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4126F-5DA4-F548-8083-607672AFE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B558-64DF-B748-BB05-880FE3EA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ADE2-4718-C147-B6E5-92B6699EF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CC98-30BF-7849-BD60-4B1D68A5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6811-5EE6-FE46-96D6-EBC189B4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A11E-53FB-7E4A-90AF-F201A100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5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D990-0BC0-234A-A796-0AEF0260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CAC6D-953B-834B-8CFD-B1589ACFA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BA37-C321-5A4B-8678-792C1F16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74465-F715-F046-950B-5941F7C5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DEA9B-F6F1-4247-A10F-5F76E737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FE7AF-8AF9-744F-8CB1-BF0FB28CA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07425-5591-C942-88B4-8ADEA5EAB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5732B-7F7A-FE40-9063-119258BE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F2B14-E4D8-6D4A-BF9D-DC3AA3EF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24081-FCB9-F447-AF66-EF0472DA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35CE-E78C-6E4D-9AE0-B21B58CF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C30F-8D2D-AB48-AA85-0F3475FF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5CEA4-3440-824A-BB2E-A778C1AB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D4D-FBCA-0640-B4B2-55E95D09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0D6B6-7C7D-E24C-8BF8-A6AE70BC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0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71AB-0588-5C40-AEF0-F709C872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3AFC-DA53-874E-A1F1-FE6DB33A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54AC3-E6B0-1D45-A185-8DC457B4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87A41-1CBD-4A4C-8FA9-0A3626C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8E4E5-D182-D446-ABE0-41CE4F3F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0DD8-C2C8-A949-90EA-5E4312AD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0051-6DFB-8448-A395-C8E15CBF7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B373A-0376-6C43-8F87-6241E113A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2457B-DE79-0244-87BA-3F274768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9D22C-CBFC-2A42-A3E3-745311A6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DE9C-E96F-504F-AD18-478C78CB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1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9F1F-F80D-DF4A-AF0E-3383EFC4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379AD-3E2E-8C46-8976-A427DEEE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2902A-67C5-D347-AC6B-5B47AF272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740C7-BAE3-2D47-AA31-17CFC9CC5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E6E53-8C5D-7C49-8E93-91FDEA0CE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AAC27-8BE9-5C4E-96FB-82C54D62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71E31-7A8A-1840-9058-C114301D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F9709-407F-AA42-B1E3-CB89FDCA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5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B30-9780-4F48-87F2-B421709C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2D1AF-2A9A-2A40-A59C-9924280B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82978-236A-804C-BD7C-5E6FB60E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540DB-BD91-E54F-95DD-195BA51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13628-F0E8-BF48-BBC2-ACC381A0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4B45-62E6-C44F-B72F-9C5B6EBB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C508D-B105-C94C-91F3-F5BE1DD4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8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0BF6-0C77-6940-AE5A-DC234185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B138-B7E3-7B4C-B792-A2E6E29B3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3DEE-F1E8-FC42-A7EA-D82617BF9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F1F3E-A329-8847-BECD-2F9BC631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D607D-5440-784F-A05F-9D2C03BF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AFCE6-A84B-6C4B-B534-AB054491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7E64-A2FC-8D4A-81C0-25D20C21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DD2BE-A564-2E4D-A6A6-5F3DF0CE4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52B01-62B2-2641-AF32-8793FF59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6532E-21EB-A745-9FBC-8CB9A0C1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CFF37-BA7F-114F-BABA-B72263DE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B1A4C-21D3-1549-9DCE-1642E92E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12C55-5F36-F24D-A8E4-FA94349A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0449-6CE2-4A48-AF43-C2A200C94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6D8E0-3D4A-7042-91D9-8F68E80B0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ABF8-1D8C-B542-8DFD-31F59A71797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E75A9-56F3-EB45-9F01-06A0DEF81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ADE1E-F81F-C742-AD6B-F1FDE6BFC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BCBC-212F-9341-B1DD-E88F0E0A7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D63B-13B3-A44D-A389-39F3BA2C4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 course: Graph theory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70B94-AC82-A549-AEA2-535B6EE68F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March 2021</a:t>
            </a:r>
          </a:p>
        </p:txBody>
      </p:sp>
    </p:spTree>
    <p:extLst>
      <p:ext uri="{BB962C8B-B14F-4D97-AF65-F5344CB8AC3E}">
        <p14:creationId xmlns:p14="http://schemas.microsoft.com/office/powerpoint/2010/main" val="357643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2A29-50C0-6A48-AFEB-00C7CAE4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graph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0681F-DEFB-7F44-B259-C828B35A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Complete networks</a:t>
            </a:r>
          </a:p>
          <a:p>
            <a:r>
              <a:rPr lang="en-US" dirty="0"/>
              <a:t>Random networks (</a:t>
            </a:r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model)</a:t>
            </a:r>
          </a:p>
          <a:p>
            <a:r>
              <a:rPr lang="en-US" dirty="0"/>
              <a:t>Small-world networks (Watts-</a:t>
            </a:r>
            <a:r>
              <a:rPr lang="en-US" dirty="0" err="1"/>
              <a:t>Strogatz</a:t>
            </a:r>
            <a:r>
              <a:rPr lang="en-US" dirty="0"/>
              <a:t> model)</a:t>
            </a:r>
            <a:br>
              <a:rPr lang="en-US" dirty="0"/>
            </a:br>
            <a:r>
              <a:rPr lang="en-US" sz="2400" dirty="0"/>
              <a:t>e.g. social networks, neural system in </a:t>
            </a:r>
            <a:r>
              <a:rPr lang="en-US" sz="2400" i="1" dirty="0"/>
              <a:t>C. elegance</a:t>
            </a:r>
            <a:r>
              <a:rPr lang="en-US" sz="2400" dirty="0"/>
              <a:t>, electricity network in the US, collaboration network of Hollywood actors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Scale-free network (</a:t>
            </a:r>
            <a:r>
              <a:rPr lang="en-US" dirty="0" err="1"/>
              <a:t>Barabási</a:t>
            </a:r>
            <a:r>
              <a:rPr lang="en-US" dirty="0"/>
              <a:t>–Albert model) </a:t>
            </a:r>
            <a:br>
              <a:rPr lang="en-US" dirty="0"/>
            </a:br>
            <a:r>
              <a:rPr lang="en-US" dirty="0"/>
              <a:t>e.g. WWW</a:t>
            </a:r>
          </a:p>
        </p:txBody>
      </p:sp>
    </p:spTree>
    <p:extLst>
      <p:ext uri="{BB962C8B-B14F-4D97-AF65-F5344CB8AC3E}">
        <p14:creationId xmlns:p14="http://schemas.microsoft.com/office/powerpoint/2010/main" val="72867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39D5-D77E-3E42-8A77-BAB1A0B6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more advanced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2FBB-2C05-DC4A-8DA3-198EC045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and forests</a:t>
            </a:r>
            <a:br>
              <a:rPr lang="en-US" dirty="0"/>
            </a:br>
            <a:r>
              <a:rPr lang="en-US" dirty="0"/>
              <a:t>Tree: an undirected graph in which any two vertices are connected by exactly one path.</a:t>
            </a:r>
            <a:br>
              <a:rPr lang="en-US" dirty="0"/>
            </a:br>
            <a:r>
              <a:rPr lang="en-US" dirty="0"/>
              <a:t>Forest: an undirected graph in which any two vertices are connected by at most one path, or equivalently an acyclic undirected path.</a:t>
            </a:r>
          </a:p>
          <a:p>
            <a:r>
              <a:rPr lang="en-US" dirty="0"/>
              <a:t>Minimum spanning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6676-D9F3-354D-8F51-0F418EC1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59" y="4445875"/>
            <a:ext cx="2444267" cy="197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01077-FCFB-4143-A7B0-2EDA24663071}"/>
              </a:ext>
            </a:extLst>
          </p:cNvPr>
          <p:cNvSpPr txBox="1"/>
          <p:nvPr/>
        </p:nvSpPr>
        <p:spPr>
          <a:xfrm>
            <a:off x="3385272" y="5942568"/>
            <a:ext cx="796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edges, a subset of the edges of the connected graph, connect all the vertices.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2EE87-36A3-8E48-8E1D-0CAB6C405578}"/>
              </a:ext>
            </a:extLst>
          </p:cNvPr>
          <p:cNvSpPr txBox="1"/>
          <p:nvPr/>
        </p:nvSpPr>
        <p:spPr>
          <a:xfrm>
            <a:off x="273268" y="6416565"/>
            <a:ext cx="539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Minimum_spanning_tree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1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EC57-542D-C249-AF62-503D96FC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0" y="15474"/>
            <a:ext cx="10515600" cy="1325563"/>
          </a:xfrm>
        </p:spPr>
        <p:txBody>
          <a:bodyPr/>
          <a:lstStyle/>
          <a:p>
            <a:r>
              <a:rPr lang="en-US" dirty="0"/>
              <a:t>A little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3AB2-A00E-444A-AF85-0C40467F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0" y="4196251"/>
            <a:ext cx="10712669" cy="4351338"/>
          </a:xfrm>
        </p:spPr>
        <p:txBody>
          <a:bodyPr/>
          <a:lstStyle/>
          <a:p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(strongly, weakly connected components)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59183-10DF-CC43-B9C0-3B58A833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982" y="3508429"/>
            <a:ext cx="2655159" cy="2300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21B03-A55C-FB46-BF6A-154EFEE3525D}"/>
              </a:ext>
            </a:extLst>
          </p:cNvPr>
          <p:cNvSpPr txBox="1"/>
          <p:nvPr/>
        </p:nvSpPr>
        <p:spPr>
          <a:xfrm>
            <a:off x="6244270" y="6417003"/>
            <a:ext cx="565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/wiki/Component_(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graph_theory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F37925-BBAC-A043-8958-DE7359DE484F}"/>
              </a:ext>
            </a:extLst>
          </p:cNvPr>
          <p:cNvSpPr txBox="1">
            <a:spLocks/>
          </p:cNvSpPr>
          <p:nvPr/>
        </p:nvSpPr>
        <p:spPr>
          <a:xfrm>
            <a:off x="349767" y="1018028"/>
            <a:ext cx="100530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Connectivity: an interest we may have in graph theory is whether nodes are </a:t>
            </a:r>
            <a:r>
              <a:rPr lang="en-US" b="1" dirty="0"/>
              <a:t>connected</a:t>
            </a:r>
            <a:r>
              <a:rPr lang="en-US" dirty="0"/>
              <a:t> or </a:t>
            </a:r>
            <a:r>
              <a:rPr lang="en-US" b="1" dirty="0"/>
              <a:t>disconnected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AF8FBB-DF2E-8444-A754-0BBAE882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93" y="2050284"/>
            <a:ext cx="2214163" cy="1516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89757-9FDE-8648-9D16-7F1D04AF59BE}"/>
              </a:ext>
            </a:extLst>
          </p:cNvPr>
          <p:cNvSpPr txBox="1"/>
          <p:nvPr/>
        </p:nvSpPr>
        <p:spPr>
          <a:xfrm>
            <a:off x="349767" y="6417003"/>
            <a:ext cx="572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/wiki/Connectivity_(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graph_theory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09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9B52-DA6E-1545-A2B9-CC29315E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between dynamics and network topology by statistical characteristics by graph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23CFB-9D71-1F4B-9BCD-55AF24E78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452" y="191839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Small-world networks (Watts-</a:t>
                </a:r>
                <a:r>
                  <a:rPr lang="en-US" dirty="0" err="1"/>
                  <a:t>Strogatz</a:t>
                </a:r>
                <a:r>
                  <a:rPr lang="en-US" dirty="0"/>
                  <a:t> model)</a:t>
                </a:r>
              </a:p>
              <a:p>
                <a:r>
                  <a:rPr lang="en-US" dirty="0"/>
                  <a:t>The effect of network structure on diffusion of influence and information in social networks: “When it comes to finding a job, betting news, launching a restaurant, or spreading the latest fad, Our weak social ties are more important than our cherished strong friendship.”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[quotes from 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Barabasi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2002; original paper 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Granovetter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1973]</a:t>
                </a: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2400" dirty="0"/>
                  <a:t>Metrics introduced: </a:t>
                </a:r>
                <a:br>
                  <a:rPr lang="en-US" sz="2400" dirty="0"/>
                </a:br>
                <a:r>
                  <a:rPr lang="en-US" sz="2400" dirty="0"/>
                  <a:t>clustering coefficient (Transitivity)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closed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triplets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all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triplets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(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open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and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closed</m:t>
                        </m:r>
                        <m:r>
                          <m:rPr>
                            <m:nor/>
                          </m:rPr>
                          <a:rPr lang="en-US" sz="2400" dirty="0" smtClean="0"/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		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Your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friends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are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friends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#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group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three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people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connected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directly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indirectly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23CFB-9D71-1F4B-9BCD-55AF24E78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452" y="1918390"/>
                <a:ext cx="10515600" cy="4351338"/>
              </a:xfrm>
              <a:blipFill>
                <a:blip r:embed="rId2"/>
                <a:stretch>
                  <a:fillRect l="-965" t="-348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87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105-4B68-B044-BCD6-AB0B81F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7" y="338271"/>
            <a:ext cx="12023834" cy="1325563"/>
          </a:xfrm>
        </p:spPr>
        <p:txBody>
          <a:bodyPr>
            <a:normAutofit/>
          </a:bodyPr>
          <a:lstStyle/>
          <a:p>
            <a:r>
              <a:rPr lang="en-US" dirty="0"/>
              <a:t>How do you characterize graphs? What to measure?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59C2C7-A95C-C542-9DC0-893C73140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72" y="3933557"/>
            <a:ext cx="2200659" cy="230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4EF97-AD49-404F-9700-E8C84E592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26"/>
          <a:stretch/>
        </p:blipFill>
        <p:spPr>
          <a:xfrm>
            <a:off x="328644" y="1748459"/>
            <a:ext cx="3799899" cy="1995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9D91C-DEF4-504D-B204-92868C67268A}"/>
              </a:ext>
            </a:extLst>
          </p:cNvPr>
          <p:cNvSpPr txBox="1"/>
          <p:nvPr/>
        </p:nvSpPr>
        <p:spPr>
          <a:xfrm>
            <a:off x="7679640" y="6374296"/>
            <a:ext cx="449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/wiki/Connectivity_(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graph_theory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476F8-94B2-2349-9BAA-CE63BCF7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408" y="1906454"/>
            <a:ext cx="3713316" cy="318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3ECEC-4368-8A47-8BEC-900783865A8C}"/>
              </a:ext>
            </a:extLst>
          </p:cNvPr>
          <p:cNvSpPr txBox="1"/>
          <p:nvPr/>
        </p:nvSpPr>
        <p:spPr>
          <a:xfrm>
            <a:off x="4330020" y="4968524"/>
            <a:ext cx="3892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https://physics-complex-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systems.fr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/complex-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networks.html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A942-F28E-384B-9837-3844AFA182FD}"/>
              </a:ext>
            </a:extLst>
          </p:cNvPr>
          <p:cNvSpPr txBox="1"/>
          <p:nvPr/>
        </p:nvSpPr>
        <p:spPr>
          <a:xfrm>
            <a:off x="0" y="3842863"/>
            <a:ext cx="4823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radiocrafts.com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/why-is-multicasting-becoming-essential-for-mesh-networks/</a:t>
            </a:r>
          </a:p>
        </p:txBody>
      </p:sp>
    </p:spTree>
    <p:extLst>
      <p:ext uri="{BB962C8B-B14F-4D97-AF65-F5344CB8AC3E}">
        <p14:creationId xmlns:p14="http://schemas.microsoft.com/office/powerpoint/2010/main" val="17060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E8C8FC-4317-EB44-BAB4-2D591C8A7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268" y="3903393"/>
            <a:ext cx="3432313" cy="2580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BCEF6-0F32-3F49-B0B3-5879B64960D1}"/>
              </a:ext>
            </a:extLst>
          </p:cNvPr>
          <p:cNvSpPr txBox="1"/>
          <p:nvPr/>
        </p:nvSpPr>
        <p:spPr>
          <a:xfrm>
            <a:off x="249676" y="6481327"/>
            <a:ext cx="545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network of E. coli (</a:t>
            </a:r>
            <a:r>
              <a:rPr lang="en-US" dirty="0" err="1"/>
              <a:t>Guimera</a:t>
            </a:r>
            <a:r>
              <a:rPr lang="en-US" dirty="0"/>
              <a:t> and Amaral 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02493-06AE-D147-9396-17658FD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79" y="3799294"/>
            <a:ext cx="2958304" cy="2649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DB45B-EFF8-B14B-91CF-8EA463CFF8FD}"/>
              </a:ext>
            </a:extLst>
          </p:cNvPr>
          <p:cNvSpPr txBox="1"/>
          <p:nvPr/>
        </p:nvSpPr>
        <p:spPr>
          <a:xfrm>
            <a:off x="7376878" y="6449179"/>
            <a:ext cx="464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 network (</a:t>
            </a:r>
            <a:r>
              <a:rPr lang="en-US" dirty="0" err="1"/>
              <a:t>Economo</a:t>
            </a:r>
            <a:r>
              <a:rPr lang="en-US" dirty="0"/>
              <a:t> et al Unpublished)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BA11A-B000-2C46-B14B-9061A962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731" y="2018608"/>
            <a:ext cx="2741840" cy="222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ABC2E5-BFAA-9346-91A2-F103E0B86131}"/>
              </a:ext>
            </a:extLst>
          </p:cNvPr>
          <p:cNvSpPr txBox="1"/>
          <p:nvPr/>
        </p:nvSpPr>
        <p:spPr>
          <a:xfrm>
            <a:off x="4527847" y="4231922"/>
            <a:ext cx="356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Co-authorship (Newman et al 2003 )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F6E3C-423E-E04A-B339-AFABDDDBF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82" y="1561943"/>
            <a:ext cx="1642162" cy="186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FD0836-CD46-2847-83D0-8FFFB4369190}"/>
              </a:ext>
            </a:extLst>
          </p:cNvPr>
          <p:cNvSpPr txBox="1"/>
          <p:nvPr/>
        </p:nvSpPr>
        <p:spPr>
          <a:xfrm>
            <a:off x="8063412" y="3167682"/>
            <a:ext cx="395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structure (Suzuki and </a:t>
            </a:r>
            <a:r>
              <a:rPr lang="en-US" dirty="0" err="1"/>
              <a:t>Yura</a:t>
            </a:r>
            <a:r>
              <a:rPr lang="en-US" dirty="0"/>
              <a:t> 2016)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48576B7-03C9-704E-B3D5-8A0E5506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8625"/>
            <a:ext cx="12023834" cy="1325563"/>
          </a:xfrm>
        </p:spPr>
        <p:txBody>
          <a:bodyPr>
            <a:normAutofit/>
          </a:bodyPr>
          <a:lstStyle/>
          <a:p>
            <a:r>
              <a:rPr lang="en-US" dirty="0"/>
              <a:t>How do you characterize graphs? What to measure?</a:t>
            </a:r>
            <a:br>
              <a:rPr lang="en-US" dirty="0"/>
            </a:br>
            <a:r>
              <a:rPr lang="en-US" sz="3600" dirty="0"/>
              <a:t>(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Q. does network topology represent/affect dynamics?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CCEAAD-22D7-2F4E-AFDE-3BC3B2A6E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21" y="1334188"/>
            <a:ext cx="2985300" cy="1959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A2D9B4-8EED-9F49-B5B7-080C01A48D3E}"/>
              </a:ext>
            </a:extLst>
          </p:cNvPr>
          <p:cNvSpPr txBox="1"/>
          <p:nvPr/>
        </p:nvSpPr>
        <p:spPr>
          <a:xfrm>
            <a:off x="-3427" y="3382453"/>
            <a:ext cx="467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electricity grid </a:t>
            </a:r>
            <a:r>
              <a:rPr lang="en-US" sz="1600" dirty="0"/>
              <a:t>(Global Energy Network Institute)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0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B9D6-1800-7842-9C09-453701A3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101D-5646-DC47-8547-BE61C4FE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(node), edge (link), loop</a:t>
            </a:r>
          </a:p>
          <a:p>
            <a:r>
              <a:rPr lang="en-US" dirty="0"/>
              <a:t>Subgraph</a:t>
            </a:r>
          </a:p>
          <a:p>
            <a:r>
              <a:rPr lang="en-US" dirty="0"/>
              <a:t>Degree</a:t>
            </a:r>
          </a:p>
          <a:p>
            <a:r>
              <a:rPr lang="en-US" dirty="0"/>
              <a:t>Path</a:t>
            </a:r>
          </a:p>
          <a:p>
            <a:r>
              <a:rPr lang="en-US" dirty="0"/>
              <a:t>Directed vs undirected graph</a:t>
            </a:r>
          </a:p>
          <a:p>
            <a:r>
              <a:rPr lang="en-US" dirty="0"/>
              <a:t>Weighted graph</a:t>
            </a:r>
          </a:p>
          <a:p>
            <a:r>
              <a:rPr lang="en-US" dirty="0"/>
              <a:t>Classical graph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1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9B28-AE39-3742-BD9D-5FD5AE9C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EF6B0-C1D2-CE4B-9F81-6D9E89EF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 = (V, E) where V: a set of vertices, E: a set of edges</a:t>
            </a:r>
          </a:p>
          <a:p>
            <a:endParaRPr lang="en-US" dirty="0"/>
          </a:p>
          <a:p>
            <a:r>
              <a:rPr lang="en-US" dirty="0"/>
              <a:t>Vertex (node), edge (link), loop</a:t>
            </a:r>
          </a:p>
          <a:p>
            <a:r>
              <a:rPr lang="en-US" dirty="0"/>
              <a:t>Subgraph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7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C607-7C2F-FC4E-9AA4-868992B3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(of a vertex)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75C2-7CC4-D546-9905-C590C0CB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edges linked to a vertex</a:t>
            </a:r>
          </a:p>
          <a:p>
            <a:r>
              <a:rPr lang="en-US" dirty="0"/>
              <a:t>Degree distribution</a:t>
            </a:r>
          </a:p>
          <a:p>
            <a:r>
              <a:rPr lang="en-US" dirty="0"/>
              <a:t>(Degree </a:t>
            </a:r>
            <a:r>
              <a:rPr lang="en-US" i="1" dirty="0"/>
              <a:t>centrality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461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89DB-4A52-5B4E-BD03-CE1D9A7E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19EF-9DFA-AE49-9047-14D01971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(finite or infinite) sequence of edges which joins a sequence of vertices which are (by most definitions) all distinct.</a:t>
            </a:r>
          </a:p>
        </p:txBody>
      </p:sp>
    </p:spTree>
    <p:extLst>
      <p:ext uri="{BB962C8B-B14F-4D97-AF65-F5344CB8AC3E}">
        <p14:creationId xmlns:p14="http://schemas.microsoft.com/office/powerpoint/2010/main" val="16720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D4F9-87D9-0542-BBBC-317707BB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vs undirected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611A-7498-CE45-8F3C-48843C21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C80A-3F62-B04A-8409-A8E50FBC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AF74-52EC-DA43-8E57-42F4B4F6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551</Words>
  <Application>Microsoft Macintosh PowerPoint</Application>
  <PresentationFormat>Widescreen</PresentationFormat>
  <Paragraphs>59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Mini course: Graph theory Introduction</vt:lpstr>
      <vt:lpstr>How do you characterize graphs? What to measure? </vt:lpstr>
      <vt:lpstr>How do you characterize graphs? What to measure? (Q. does network topology represent/affect dynamics?)</vt:lpstr>
      <vt:lpstr>Concepts and terminology</vt:lpstr>
      <vt:lpstr>What is a graph</vt:lpstr>
      <vt:lpstr>Degree (of a vertex)</vt:lpstr>
      <vt:lpstr>Paths</vt:lpstr>
      <vt:lpstr>Directed vs undirected graph</vt:lpstr>
      <vt:lpstr>Weighted graph</vt:lpstr>
      <vt:lpstr>Classical graph examples</vt:lpstr>
      <vt:lpstr>A little more advanced concepts</vt:lpstr>
      <vt:lpstr>A little more</vt:lpstr>
      <vt:lpstr>Link between dynamics and network topology by statistical characteristics by graph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course: Graph theory Introduction</dc:title>
  <dc:creator>Yuka Suzuki</dc:creator>
  <cp:lastModifiedBy>Yuka Suzuki</cp:lastModifiedBy>
  <cp:revision>31</cp:revision>
  <dcterms:created xsi:type="dcterms:W3CDTF">2021-02-16T02:29:55Z</dcterms:created>
  <dcterms:modified xsi:type="dcterms:W3CDTF">2021-02-16T08:35:25Z</dcterms:modified>
</cp:coreProperties>
</file>